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4" r:id="rId3"/>
    <p:sldId id="259" r:id="rId4"/>
    <p:sldId id="266" r:id="rId5"/>
    <p:sldId id="261" r:id="rId6"/>
    <p:sldId id="258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7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5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9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4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3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66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2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46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2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52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0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91B36-345B-41BB-8059-DA34224D212E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D69F9-47DE-4FBD-BABD-FFC20B813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79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BADF25A-1A91-4AA6-A628-C32927748BBD}"/>
              </a:ext>
            </a:extLst>
          </p:cNvPr>
          <p:cNvSpPr/>
          <p:nvPr/>
        </p:nvSpPr>
        <p:spPr bwMode="auto">
          <a:xfrm>
            <a:off x="333894" y="340194"/>
            <a:ext cx="8476211" cy="19530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7000">
                <a:schemeClr val="accent1">
                  <a:lumMod val="20000"/>
                  <a:lumOff val="80000"/>
                </a:schemeClr>
              </a:gs>
              <a:gs pos="84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E8C61-473C-4CC0-92F5-9919D7E12808}"/>
              </a:ext>
            </a:extLst>
          </p:cNvPr>
          <p:cNvSpPr txBox="1"/>
          <p:nvPr/>
        </p:nvSpPr>
        <p:spPr>
          <a:xfrm>
            <a:off x="326004" y="907742"/>
            <a:ext cx="89213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광유전학 </a:t>
            </a:r>
            <a:r>
              <a:rPr lang="en-US" altLang="ko-KR" dirty="0">
                <a:latin typeface="+mj-ea"/>
                <a:ea typeface="+mj-ea"/>
              </a:rPr>
              <a:t>(Optogenetics)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#</a:t>
            </a:r>
            <a:r>
              <a:rPr lang="ko-KR" altLang="en-US" sz="1400" dirty="0">
                <a:latin typeface="+mj-ea"/>
                <a:ea typeface="+mj-ea"/>
              </a:rPr>
              <a:t> 유전적으로 변형된 신경에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빛</a:t>
            </a:r>
            <a:r>
              <a:rPr lang="ko-KR" altLang="en-US" sz="1400" dirty="0">
                <a:latin typeface="+mj-ea"/>
                <a:ea typeface="+mj-ea"/>
              </a:rPr>
              <a:t>을 이용한 자극으로 감정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행동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통증 등을 제어하는 신경공학 연구 분야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#</a:t>
            </a:r>
            <a:r>
              <a:rPr lang="ko-KR" altLang="en-US" sz="1400" dirty="0">
                <a:latin typeface="+mj-ea"/>
                <a:ea typeface="+mj-ea"/>
              </a:rPr>
              <a:t> 중추 및 말초 신경을 직접 자극하여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호르몬 분비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운동 및 감각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통증 관련 신경 자극</a:t>
            </a:r>
            <a:r>
              <a:rPr lang="en-US" altLang="ko-KR" sz="1400" dirty="0">
                <a:latin typeface="+mj-ea"/>
                <a:ea typeface="+mj-ea"/>
              </a:rPr>
              <a:t>/</a:t>
            </a:r>
            <a:r>
              <a:rPr lang="ko-KR" altLang="en-US" sz="1400" dirty="0">
                <a:latin typeface="+mj-ea"/>
                <a:ea typeface="+mj-ea"/>
              </a:rPr>
              <a:t>억제를 통해 질병의      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   </a:t>
            </a:r>
            <a:r>
              <a:rPr lang="ko-KR" altLang="en-US" sz="1400" dirty="0">
                <a:latin typeface="+mj-ea"/>
                <a:ea typeface="+mj-ea"/>
              </a:rPr>
              <a:t>치료 및 예방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통증의 관리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#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유연하고 생체 친화적인 소재</a:t>
            </a:r>
            <a:r>
              <a:rPr lang="ko-KR" altLang="en-US" sz="1400" dirty="0">
                <a:latin typeface="+mj-ea"/>
                <a:ea typeface="+mj-ea"/>
              </a:rPr>
              <a:t>로 무선 동작 가능한 초소형 광자극소자의 개발 및 실제 적용을 목표로 연구</a:t>
            </a:r>
          </a:p>
        </p:txBody>
      </p:sp>
      <p:pic>
        <p:nvPicPr>
          <p:cNvPr id="1026" name="Picture 2" descr="In Optogenetics, Buttons for Neural Switchboards - The New York Times">
            <a:extLst>
              <a:ext uri="{FF2B5EF4-FFF2-40B4-BE49-F238E27FC236}">
                <a16:creationId xmlns:a16="http://schemas.microsoft.com/office/drawing/2014/main" id="{B8B9F2B9-C261-4617-BF47-7F60C31A5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r="7426"/>
          <a:stretch/>
        </p:blipFill>
        <p:spPr bwMode="auto">
          <a:xfrm>
            <a:off x="5001369" y="3650475"/>
            <a:ext cx="3538331" cy="235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16788D-AC24-4451-BCC6-844FB60AA42E}"/>
              </a:ext>
            </a:extLst>
          </p:cNvPr>
          <p:cNvGrpSpPr/>
          <p:nvPr/>
        </p:nvGrpSpPr>
        <p:grpSpPr>
          <a:xfrm>
            <a:off x="604300" y="3650475"/>
            <a:ext cx="3538331" cy="2352411"/>
            <a:chOff x="604300" y="3555059"/>
            <a:chExt cx="3347499" cy="22255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CC25AD6-DF28-4464-9F59-B8E730EB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300" y="3555059"/>
              <a:ext cx="3316015" cy="221599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0001D3F-C388-4613-A248-3D9C2C09C7DC}"/>
                </a:ext>
              </a:extLst>
            </p:cNvPr>
            <p:cNvSpPr/>
            <p:nvPr/>
          </p:nvSpPr>
          <p:spPr>
            <a:xfrm>
              <a:off x="675861" y="3555059"/>
              <a:ext cx="3275938" cy="2225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3A6BAC0-83B5-4AD7-8583-9A39B25FC43F}"/>
              </a:ext>
            </a:extLst>
          </p:cNvPr>
          <p:cNvSpPr txBox="1"/>
          <p:nvPr/>
        </p:nvSpPr>
        <p:spPr>
          <a:xfrm>
            <a:off x="4993417" y="6166237"/>
            <a:ext cx="38802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noto"/>
              </a:rPr>
              <a:t>Fig 2. </a:t>
            </a:r>
            <a:r>
              <a:rPr lang="en-US" altLang="ko-KR" sz="1050" b="0" i="0" dirty="0">
                <a:effectLst/>
                <a:latin typeface="noto"/>
              </a:rPr>
              <a:t>Optogenetics, tested in rodents, can control electrical activity</a:t>
            </a:r>
            <a:endParaRPr lang="ko-KR" altLang="en-US" sz="1050" dirty="0">
              <a:latin typeface="not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4C7B15-45F2-4DA9-ACD9-838C22B18003}"/>
              </a:ext>
            </a:extLst>
          </p:cNvPr>
          <p:cNvSpPr txBox="1"/>
          <p:nvPr/>
        </p:nvSpPr>
        <p:spPr>
          <a:xfrm>
            <a:off x="821713" y="6166237"/>
            <a:ext cx="3179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noto"/>
              </a:rPr>
              <a:t>Fig 1. </a:t>
            </a:r>
            <a:r>
              <a:rPr lang="en-US" altLang="ko-KR" sz="1050" dirty="0">
                <a:solidFill>
                  <a:srgbClr val="000000"/>
                </a:solidFill>
                <a:latin typeface="noto"/>
              </a:rPr>
              <a:t>E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"/>
              </a:rPr>
              <a:t>xperimental rodents with a optogenetic device</a:t>
            </a:r>
            <a:endParaRPr lang="ko-KR" altLang="en-US" sz="1050" dirty="0">
              <a:latin typeface="noto"/>
            </a:endParaRPr>
          </a:p>
        </p:txBody>
      </p:sp>
    </p:spTree>
    <p:extLst>
      <p:ext uri="{BB962C8B-B14F-4D97-AF65-F5344CB8AC3E}">
        <p14:creationId xmlns:p14="http://schemas.microsoft.com/office/powerpoint/2010/main" val="357801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AC4304D-B2F2-6A99-5A58-2717DAD5969C}"/>
              </a:ext>
            </a:extLst>
          </p:cNvPr>
          <p:cNvSpPr/>
          <p:nvPr/>
        </p:nvSpPr>
        <p:spPr>
          <a:xfrm>
            <a:off x="2458995" y="2437857"/>
            <a:ext cx="4226010" cy="9226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1111"/>
                </a:solidFill>
                <a:latin typeface="+mj-ea"/>
                <a:ea typeface="+mj-ea"/>
              </a:rPr>
              <a:t>유연 소재를 기반으로 생체에 영향이 적은 바이오 메디컬 소자를 개발</a:t>
            </a:r>
            <a:endParaRPr lang="ko-KR" altLang="en-US" sz="1600" dirty="0"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23A00B7-95E3-790E-3EC3-0FF8E7E62633}"/>
              </a:ext>
            </a:extLst>
          </p:cNvPr>
          <p:cNvCxnSpPr>
            <a:cxnSpLocks/>
          </p:cNvCxnSpPr>
          <p:nvPr/>
        </p:nvCxnSpPr>
        <p:spPr>
          <a:xfrm>
            <a:off x="4572000" y="1689847"/>
            <a:ext cx="0" cy="72292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31AE2B3-BD1C-9B19-320E-E4618CC5F6A7}"/>
              </a:ext>
            </a:extLst>
          </p:cNvPr>
          <p:cNvSpPr/>
          <p:nvPr/>
        </p:nvSpPr>
        <p:spPr>
          <a:xfrm>
            <a:off x="245535" y="3922292"/>
            <a:ext cx="2743625" cy="7435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1111"/>
                </a:solidFill>
                <a:latin typeface="+mj-ea"/>
                <a:ea typeface="+mj-ea"/>
              </a:rPr>
              <a:t>무선 광유전학 소자</a:t>
            </a:r>
            <a:endParaRPr lang="en-US" altLang="ko-KR" sz="1600" dirty="0">
              <a:solidFill>
                <a:srgbClr val="111111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BBD064-20D8-43B5-BA7E-D92508BDB04C}"/>
              </a:ext>
            </a:extLst>
          </p:cNvPr>
          <p:cNvSpPr/>
          <p:nvPr/>
        </p:nvSpPr>
        <p:spPr>
          <a:xfrm>
            <a:off x="3234456" y="3919277"/>
            <a:ext cx="2743625" cy="7435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무선 통신 및 전력 전송 기술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2EC3226-F9DB-8A4C-0BA0-B1BC841BD901}"/>
              </a:ext>
            </a:extLst>
          </p:cNvPr>
          <p:cNvSpPr/>
          <p:nvPr/>
        </p:nvSpPr>
        <p:spPr>
          <a:xfrm>
            <a:off x="6226517" y="3919277"/>
            <a:ext cx="2743625" cy="7435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kern="0" spc="0" dirty="0">
                <a:solidFill>
                  <a:schemeClr val="accent2">
                    <a:lumMod val="75000"/>
                  </a:schemeClr>
                </a:solidFill>
                <a:effectLst/>
                <a:latin typeface="+mj-ea"/>
                <a:ea typeface="+mj-ea"/>
              </a:rPr>
              <a:t>in vivo </a:t>
            </a:r>
            <a:r>
              <a:rPr lang="ko-KR" altLang="en-US" sz="1600" kern="0" spc="0" dirty="0">
                <a:solidFill>
                  <a:schemeClr val="accent2">
                    <a:lumMod val="75000"/>
                  </a:schemeClr>
                </a:solidFill>
                <a:effectLst/>
                <a:latin typeface="+mj-ea"/>
                <a:ea typeface="+mj-ea"/>
              </a:rPr>
              <a:t>약물 전달 시스템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6311D25-DBF4-2D48-F752-E0AAE25131BC}"/>
              </a:ext>
            </a:extLst>
          </p:cNvPr>
          <p:cNvSpPr/>
          <p:nvPr/>
        </p:nvSpPr>
        <p:spPr>
          <a:xfrm>
            <a:off x="245535" y="4869589"/>
            <a:ext cx="2743625" cy="7435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1111"/>
                </a:solidFill>
                <a:latin typeface="+mj-ea"/>
                <a:ea typeface="+mj-ea"/>
              </a:rPr>
              <a:t>기능성 나노 소재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E59D22A-4616-9158-66DB-469C6F12EAE5}"/>
              </a:ext>
            </a:extLst>
          </p:cNvPr>
          <p:cNvSpPr/>
          <p:nvPr/>
        </p:nvSpPr>
        <p:spPr>
          <a:xfrm>
            <a:off x="3234456" y="4870378"/>
            <a:ext cx="2743625" cy="7435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적은 전력으로 동작할 수 있는 안테나 환경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220D9CD-9721-2443-102B-3ECC952B04DB}"/>
              </a:ext>
            </a:extLst>
          </p:cNvPr>
          <p:cNvSpPr/>
          <p:nvPr/>
        </p:nvSpPr>
        <p:spPr>
          <a:xfrm>
            <a:off x="3234456" y="5821479"/>
            <a:ext cx="2743625" cy="74355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1111"/>
                </a:solidFill>
                <a:latin typeface="+mj-ea"/>
                <a:ea typeface="+mj-ea"/>
              </a:rPr>
              <a:t>스마트 센서 소자 및 시스템</a:t>
            </a:r>
            <a:endParaRPr lang="en-US" altLang="ko-KR" sz="1600" dirty="0">
              <a:solidFill>
                <a:srgbClr val="111111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7EEC17C-CA3D-DE7B-D8A2-4F380E3057ED}"/>
              </a:ext>
            </a:extLst>
          </p:cNvPr>
          <p:cNvCxnSpPr>
            <a:cxnSpLocks/>
          </p:cNvCxnSpPr>
          <p:nvPr/>
        </p:nvCxnSpPr>
        <p:spPr>
          <a:xfrm>
            <a:off x="4606268" y="3387767"/>
            <a:ext cx="0" cy="517241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F9C73F7-2081-0D78-D493-B757A9C64EE6}"/>
              </a:ext>
            </a:extLst>
          </p:cNvPr>
          <p:cNvCxnSpPr>
            <a:cxnSpLocks/>
          </p:cNvCxnSpPr>
          <p:nvPr/>
        </p:nvCxnSpPr>
        <p:spPr>
          <a:xfrm>
            <a:off x="1617347" y="3632886"/>
            <a:ext cx="598098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3C09352-9C93-2738-B692-357E5926222C}"/>
              </a:ext>
            </a:extLst>
          </p:cNvPr>
          <p:cNvCxnSpPr>
            <a:cxnSpLocks/>
          </p:cNvCxnSpPr>
          <p:nvPr/>
        </p:nvCxnSpPr>
        <p:spPr>
          <a:xfrm>
            <a:off x="7598329" y="3632886"/>
            <a:ext cx="0" cy="224714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DB26D2E-85B4-C173-F917-D1A317A8F322}"/>
              </a:ext>
            </a:extLst>
          </p:cNvPr>
          <p:cNvCxnSpPr>
            <a:cxnSpLocks/>
          </p:cNvCxnSpPr>
          <p:nvPr/>
        </p:nvCxnSpPr>
        <p:spPr>
          <a:xfrm>
            <a:off x="1617347" y="3629912"/>
            <a:ext cx="0" cy="224713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ACF1439-8CF2-EB09-F8EB-AFE085D42265}"/>
              </a:ext>
            </a:extLst>
          </p:cNvPr>
          <p:cNvCxnSpPr>
            <a:cxnSpLocks/>
          </p:cNvCxnSpPr>
          <p:nvPr/>
        </p:nvCxnSpPr>
        <p:spPr>
          <a:xfrm flipV="1">
            <a:off x="4614506" y="4697024"/>
            <a:ext cx="0" cy="134036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01511C5-947F-B010-7F5E-A5126DD3EEED}"/>
              </a:ext>
            </a:extLst>
          </p:cNvPr>
          <p:cNvCxnSpPr>
            <a:cxnSpLocks/>
          </p:cNvCxnSpPr>
          <p:nvPr/>
        </p:nvCxnSpPr>
        <p:spPr>
          <a:xfrm flipV="1">
            <a:off x="4614506" y="5646095"/>
            <a:ext cx="0" cy="134036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53C068D-D0BC-D899-09B5-9D856A45CE0F}"/>
              </a:ext>
            </a:extLst>
          </p:cNvPr>
          <p:cNvCxnSpPr>
            <a:cxnSpLocks/>
          </p:cNvCxnSpPr>
          <p:nvPr/>
        </p:nvCxnSpPr>
        <p:spPr>
          <a:xfrm flipV="1">
            <a:off x="1617347" y="4697024"/>
            <a:ext cx="0" cy="134036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3F3F1C-BAB6-37F8-6C16-02FB51C3FE99}"/>
              </a:ext>
            </a:extLst>
          </p:cNvPr>
          <p:cNvSpPr/>
          <p:nvPr/>
        </p:nvSpPr>
        <p:spPr>
          <a:xfrm>
            <a:off x="2458995" y="742037"/>
            <a:ext cx="4226010" cy="9226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+mj-ea"/>
                <a:ea typeface="+mj-ea"/>
              </a:rPr>
              <a:t>바이오응용소재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소자 연구실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FB87C6-201F-0D35-65F3-88BEDB50307B}"/>
              </a:ext>
            </a:extLst>
          </p:cNvPr>
          <p:cNvSpPr/>
          <p:nvPr/>
        </p:nvSpPr>
        <p:spPr bwMode="auto">
          <a:xfrm>
            <a:off x="333894" y="340194"/>
            <a:ext cx="8476211" cy="19530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7000">
                <a:schemeClr val="accent1">
                  <a:lumMod val="20000"/>
                  <a:lumOff val="80000"/>
                </a:schemeClr>
              </a:gs>
              <a:gs pos="84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6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02ACF3-D3CA-4E7C-B282-2360EFC6366F}"/>
              </a:ext>
            </a:extLst>
          </p:cNvPr>
          <p:cNvSpPr txBox="1"/>
          <p:nvPr/>
        </p:nvSpPr>
        <p:spPr>
          <a:xfrm>
            <a:off x="702738" y="3437231"/>
            <a:ext cx="7918047" cy="26003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"/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생체친화형 유연 소재 기반의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in vivo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광유전학용 무선 </a:t>
            </a:r>
            <a:r>
              <a:rPr lang="ko-KR" altLang="en-US" sz="1400" b="1" kern="0" spc="0" dirty="0" err="1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광자극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소자 개발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손상된 척수 신경 주위에 삽입되어 안정적으로 장기간 구동 가능한 무선 광유전학 소자 구현</a:t>
            </a:r>
            <a:endParaRPr lang="en-US" altLang="ko-KR" sz="1400" kern="0" dirty="0">
              <a:solidFill>
                <a:srgbClr val="000000"/>
              </a:solidFill>
              <a:latin typeface="HY중고딕" panose="02030600000101010101" pitchFamily="18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삽입 후 최소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주간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최소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30 cm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거리에서도 무선 구동이 가능하도록 구현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</a:endParaRPr>
          </a:p>
          <a:p>
            <a:pPr marL="342900" marR="0" lvl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"/>
            </a:pP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In vivo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회복기전 연구를 위한 무선 약물전달 시스템 개발 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척수손상 및 회복과정의 기전 연구를 위한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in vivo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약물 전달 시스템 구현</a:t>
            </a:r>
            <a:endParaRPr lang="en-US" altLang="ko-KR" sz="1400" kern="0" dirty="0">
              <a:solidFill>
                <a:srgbClr val="000000"/>
              </a:solidFill>
              <a:latin typeface="HY중고딕" panose="02030600000101010101" pitchFamily="18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무선 약물 전달 시간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주입량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약물 종류에 따른 정량적 회복과정 분석 가능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57C08-DBCE-4393-8C37-B030DDD1BB4C}"/>
              </a:ext>
            </a:extLst>
          </p:cNvPr>
          <p:cNvSpPr txBox="1"/>
          <p:nvPr/>
        </p:nvSpPr>
        <p:spPr>
          <a:xfrm>
            <a:off x="217524" y="2956812"/>
            <a:ext cx="384752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차년도 연구개발목표 </a:t>
            </a:r>
            <a:r>
              <a:rPr lang="en-US" altLang="ko-KR" dirty="0"/>
              <a:t>(</a:t>
            </a:r>
            <a:r>
              <a:rPr lang="ko-KR" altLang="en-US" dirty="0"/>
              <a:t>과제계획서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77E295D-4AF4-4294-A9A9-87444B156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051830"/>
              </p:ext>
            </p:extLst>
          </p:nvPr>
        </p:nvGraphicFramePr>
        <p:xfrm>
          <a:off x="217524" y="1541842"/>
          <a:ext cx="8338137" cy="578732"/>
        </p:xfrm>
        <a:graphic>
          <a:graphicData uri="http://schemas.openxmlformats.org/drawingml/2006/table">
            <a:tbl>
              <a:tblPr/>
              <a:tblGrid>
                <a:gridCol w="1850773">
                  <a:extLst>
                    <a:ext uri="{9D8B030D-6E8A-4147-A177-3AD203B41FA5}">
                      <a16:colId xmlns:a16="http://schemas.microsoft.com/office/drawing/2014/main" val="3205684231"/>
                    </a:ext>
                  </a:extLst>
                </a:gridCol>
                <a:gridCol w="6487364">
                  <a:extLst>
                    <a:ext uri="{9D8B030D-6E8A-4147-A177-3AD203B41FA5}">
                      <a16:colId xmlns:a16="http://schemas.microsoft.com/office/drawing/2014/main" val="3336941826"/>
                    </a:ext>
                  </a:extLst>
                </a:gridCol>
              </a:tblGrid>
              <a:tr h="57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과 제 명</a:t>
                      </a:r>
                    </a:p>
                  </a:txBody>
                  <a:tcPr anchor="ctr" horzOverflow="overflow">
                    <a:lnL>
                      <a:noFill/>
                    </a:lnL>
                    <a:lnR w="3175" cap="flat" cmpd="sng" algn="ctr">
                      <a:solidFill>
                        <a:srgbClr val="BFBFB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65DFC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광학이미징 및 융합기술 개발을 통한 척수 부분손상과 회복기전 연구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BFBFB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65DF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47992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7BF11BD-C8CE-2CC5-CAB9-416C022A5FDA}"/>
              </a:ext>
            </a:extLst>
          </p:cNvPr>
          <p:cNvSpPr/>
          <p:nvPr/>
        </p:nvSpPr>
        <p:spPr bwMode="auto">
          <a:xfrm>
            <a:off x="333894" y="340194"/>
            <a:ext cx="8476211" cy="19530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7000">
                <a:schemeClr val="accent1">
                  <a:lumMod val="20000"/>
                  <a:lumOff val="80000"/>
                </a:schemeClr>
              </a:gs>
              <a:gs pos="84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40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8BBB61-5904-32A3-9517-406A2DD2216F}"/>
              </a:ext>
            </a:extLst>
          </p:cNvPr>
          <p:cNvSpPr/>
          <p:nvPr/>
        </p:nvSpPr>
        <p:spPr>
          <a:xfrm>
            <a:off x="4870736" y="5155653"/>
            <a:ext cx="4032447" cy="12746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C140AE-C450-9A54-349B-C98EC4165DA2}"/>
              </a:ext>
            </a:extLst>
          </p:cNvPr>
          <p:cNvSpPr/>
          <p:nvPr/>
        </p:nvSpPr>
        <p:spPr>
          <a:xfrm>
            <a:off x="400505" y="5161256"/>
            <a:ext cx="3882571" cy="12781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004E6-6D81-7FDE-7D32-BB82CDD2DC13}"/>
              </a:ext>
            </a:extLst>
          </p:cNvPr>
          <p:cNvSpPr txBox="1"/>
          <p:nvPr/>
        </p:nvSpPr>
        <p:spPr>
          <a:xfrm>
            <a:off x="81943" y="765204"/>
            <a:ext cx="4398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dirty="0">
                <a:solidFill>
                  <a:srgbClr val="7793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(I) Soft, Wireless Optogenetic device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77933C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A4D63-DCFE-9392-5C32-C637263CBA1D}"/>
              </a:ext>
            </a:extLst>
          </p:cNvPr>
          <p:cNvSpPr txBox="1"/>
          <p:nvPr/>
        </p:nvSpPr>
        <p:spPr>
          <a:xfrm>
            <a:off x="4706609" y="765204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(II) Wireless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drug delivery system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369B08-27A8-8241-8105-07BAAA84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97" y="1395682"/>
            <a:ext cx="2625871" cy="1651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B989D9-FB79-A824-64A4-F823D172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10" y="1156336"/>
            <a:ext cx="2088355" cy="1890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A455F-1D9F-A741-5572-09896C1ED843}"/>
              </a:ext>
            </a:extLst>
          </p:cNvPr>
          <p:cNvSpPr txBox="1"/>
          <p:nvPr/>
        </p:nvSpPr>
        <p:spPr>
          <a:xfrm>
            <a:off x="502111" y="5161256"/>
            <a:ext cx="3722910" cy="11415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Optimization of antenna and related circuit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Characterization of passivation layer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Stretchability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test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C40D5-EC75-F27A-79E4-E6FDDD80BB6B}"/>
              </a:ext>
            </a:extLst>
          </p:cNvPr>
          <p:cNvSpPr txBox="1"/>
          <p:nvPr/>
        </p:nvSpPr>
        <p:spPr>
          <a:xfrm>
            <a:off x="4988138" y="5155653"/>
            <a:ext cx="3797643" cy="11646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Fabrication of microfluidics channel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Preparation and characterization of expandable layer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Wireless micro-heater design and operation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E6058-5513-670E-2A8E-445821C65B90}"/>
              </a:ext>
            </a:extLst>
          </p:cNvPr>
          <p:cNvSpPr txBox="1"/>
          <p:nvPr/>
        </p:nvSpPr>
        <p:spPr>
          <a:xfrm>
            <a:off x="185512" y="4693403"/>
            <a:ext cx="17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On-going project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7D65C-0126-1EDA-67F0-71135892A0D7}"/>
              </a:ext>
            </a:extLst>
          </p:cNvPr>
          <p:cNvSpPr txBox="1"/>
          <p:nvPr/>
        </p:nvSpPr>
        <p:spPr>
          <a:xfrm>
            <a:off x="4747633" y="4693403"/>
            <a:ext cx="17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On-going project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C0FC5E3-0D92-61C6-B3E6-5C7F49E62753}"/>
              </a:ext>
            </a:extLst>
          </p:cNvPr>
          <p:cNvCxnSpPr>
            <a:cxnSpLocks/>
          </p:cNvCxnSpPr>
          <p:nvPr/>
        </p:nvCxnSpPr>
        <p:spPr>
          <a:xfrm>
            <a:off x="4572000" y="678543"/>
            <a:ext cx="0" cy="56261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3EE65F-604F-459E-B262-ECFB6F421C5B}"/>
              </a:ext>
            </a:extLst>
          </p:cNvPr>
          <p:cNvSpPr txBox="1"/>
          <p:nvPr/>
        </p:nvSpPr>
        <p:spPr>
          <a:xfrm>
            <a:off x="142379" y="3429000"/>
            <a:ext cx="4337828" cy="1168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 spc="0" dirty="0">
                <a:solidFill>
                  <a:srgbClr val="000000"/>
                </a:solidFill>
                <a:effectLst/>
                <a:latin typeface="+mn-ea"/>
              </a:rPr>
              <a:t>＃ 유연 소재 기반 무선 광유전학 소자 개발</a:t>
            </a:r>
            <a:endParaRPr lang="en-US" altLang="ko-KR" sz="11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42900" marR="0" lvl="0" indent="-3429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"/>
            </a:pPr>
            <a:endParaRPr lang="ko-KR" altLang="en-US" sz="11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171450" marR="0" lvl="0" indent="-1714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척수 신경 주위에 삽입하여 구동 가능한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광유전학 소자 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L="171450" marR="0" lvl="0" indent="-1714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- 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삽입 후 대략</a:t>
            </a:r>
            <a:r>
              <a:rPr lang="ko-KR" altLang="en-US" sz="1100" kern="0" spc="0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>
                <a:solidFill>
                  <a:srgbClr val="FF0000"/>
                </a:solidFill>
                <a:effectLst/>
                <a:latin typeface="+mn-ea"/>
              </a:rPr>
              <a:t>30 cm </a:t>
            </a:r>
            <a:r>
              <a:rPr lang="ko-KR" altLang="en-US" sz="1100" kern="0" spc="0" dirty="0">
                <a:solidFill>
                  <a:srgbClr val="FF0000"/>
                </a:solidFill>
                <a:effectLst/>
                <a:latin typeface="+mn-ea"/>
              </a:rPr>
              <a:t>거리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에서도 </a:t>
            </a:r>
            <a:r>
              <a:rPr lang="ko-KR" altLang="en-US" sz="1100" kern="0" spc="0" dirty="0">
                <a:solidFill>
                  <a:srgbClr val="FF0000"/>
                </a:solidFill>
                <a:effectLst/>
                <a:latin typeface="+mn-ea"/>
              </a:rPr>
              <a:t>무선 구동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이 가능하도록 구현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BBA7C1-E70E-4A76-8E5E-81D80B245EA4}"/>
              </a:ext>
            </a:extLst>
          </p:cNvPr>
          <p:cNvSpPr txBox="1"/>
          <p:nvPr/>
        </p:nvSpPr>
        <p:spPr>
          <a:xfrm>
            <a:off x="4608262" y="3212524"/>
            <a:ext cx="4587902" cy="1388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 spc="0" dirty="0">
                <a:solidFill>
                  <a:srgbClr val="000000"/>
                </a:solidFill>
                <a:effectLst/>
                <a:latin typeface="+mn-ea"/>
              </a:rPr>
              <a:t>＃ </a:t>
            </a:r>
            <a:r>
              <a:rPr lang="en-US" altLang="ko-KR" sz="1100" b="1" kern="0" spc="0" dirty="0">
                <a:solidFill>
                  <a:srgbClr val="000000"/>
                </a:solidFill>
                <a:effectLst/>
                <a:latin typeface="+mn-ea"/>
              </a:rPr>
              <a:t>In vivo </a:t>
            </a:r>
            <a:r>
              <a:rPr lang="ko-KR" altLang="en-US" sz="1100" b="1" kern="0" spc="0" dirty="0">
                <a:solidFill>
                  <a:srgbClr val="000000"/>
                </a:solidFill>
                <a:effectLst/>
                <a:latin typeface="+mn-ea"/>
              </a:rPr>
              <a:t>회복 기전 연구를 위한 무선 약물전달 시스템 개발 </a:t>
            </a:r>
            <a:endParaRPr lang="en-US" altLang="ko-KR" sz="11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42900" marR="0" lvl="0" indent="-3429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"/>
            </a:pPr>
            <a:endParaRPr lang="en-US" altLang="ko-KR" sz="11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척수손상 및 회복과정 연구를 위한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in vivo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약물 전달 시스템 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1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R="0" lvl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- 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약물 전달 시간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주입량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종류에 따른 정량적 회복과정 분석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1D8C1-4A24-45C5-96F6-154A76D6F7ED}"/>
              </a:ext>
            </a:extLst>
          </p:cNvPr>
          <p:cNvSpPr txBox="1"/>
          <p:nvPr/>
        </p:nvSpPr>
        <p:spPr>
          <a:xfrm>
            <a:off x="776070" y="3102579"/>
            <a:ext cx="3179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noto"/>
              </a:rPr>
              <a:t>Fig 3.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"/>
              </a:rPr>
              <a:t>Antenna required for optogenetic devices</a:t>
            </a:r>
            <a:endParaRPr lang="ko-KR" altLang="en-US" sz="1050" dirty="0">
              <a:latin typeface="no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F6E9D-04A2-41DA-8FC2-EEB3F9DE5E27}"/>
              </a:ext>
            </a:extLst>
          </p:cNvPr>
          <p:cNvSpPr txBox="1"/>
          <p:nvPr/>
        </p:nvSpPr>
        <p:spPr>
          <a:xfrm>
            <a:off x="5409897" y="3102501"/>
            <a:ext cx="3179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noto"/>
              </a:rPr>
              <a:t>Fig 4.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"/>
              </a:rPr>
              <a:t>Micro-heater-powered drug delivery system</a:t>
            </a:r>
            <a:endParaRPr lang="ko-KR" altLang="en-US" sz="1050" dirty="0">
              <a:latin typeface="no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AC07F1-BAD1-B1F0-2631-B1848DA7BC9B}"/>
              </a:ext>
            </a:extLst>
          </p:cNvPr>
          <p:cNvSpPr/>
          <p:nvPr/>
        </p:nvSpPr>
        <p:spPr bwMode="auto">
          <a:xfrm>
            <a:off x="333894" y="340194"/>
            <a:ext cx="8476211" cy="19530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7000">
                <a:schemeClr val="accent1">
                  <a:lumMod val="20000"/>
                  <a:lumOff val="80000"/>
                </a:schemeClr>
              </a:gs>
              <a:gs pos="84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4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3BDCD7C9-43E9-4CF0-B97C-160344718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82" y="590374"/>
            <a:ext cx="529291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Microfluidics channel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50E09-555E-415C-806C-19D6C7537BB5}"/>
              </a:ext>
            </a:extLst>
          </p:cNvPr>
          <p:cNvSpPr txBox="1"/>
          <p:nvPr/>
        </p:nvSpPr>
        <p:spPr>
          <a:xfrm>
            <a:off x="642155" y="959706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Glass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Si wafer </a:t>
            </a:r>
            <a:r>
              <a:rPr lang="ko-KR" altLang="en-US" sz="1400" b="1" dirty="0"/>
              <a:t>표면 개질 공정 완료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Photolithography </a:t>
            </a:r>
            <a:r>
              <a:rPr lang="ko-KR" altLang="en-US" sz="1400" b="1" dirty="0"/>
              <a:t>통한</a:t>
            </a:r>
            <a:r>
              <a:rPr lang="en-US" altLang="ko-KR" sz="1400" b="1" dirty="0"/>
              <a:t> SU-8 Patterning test </a:t>
            </a:r>
            <a:r>
              <a:rPr lang="ko-KR" altLang="en-US" sz="1400" b="1" dirty="0"/>
              <a:t>완료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SU-8 mold </a:t>
            </a:r>
            <a:r>
              <a:rPr lang="ko-KR" altLang="en-US" sz="1400" b="1" dirty="0"/>
              <a:t>제작을 위한 </a:t>
            </a:r>
            <a:r>
              <a:rPr lang="en-US" altLang="ko-KR" sz="1400" b="1" dirty="0"/>
              <a:t>Si </a:t>
            </a:r>
            <a:r>
              <a:rPr lang="ko-KR" altLang="en-US" sz="1400" b="1" dirty="0"/>
              <a:t>표면 개질 공정 완료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Microfluidics channel </a:t>
            </a:r>
            <a:r>
              <a:rPr lang="ko-KR" altLang="en-US" sz="1400" b="1" dirty="0"/>
              <a:t>설계 진행중</a:t>
            </a:r>
            <a:endParaRPr lang="en-US" altLang="ko-KR" sz="1400" b="1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ECF21BCF-F3F9-4858-824F-1715234A0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1" t="41738" r="33797" b="17750"/>
          <a:stretch/>
        </p:blipFill>
        <p:spPr>
          <a:xfrm rot="5400000">
            <a:off x="5503848" y="744696"/>
            <a:ext cx="1199999" cy="1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65DB91-8ECF-43C9-90EE-C6F4B72A5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 t="28637" r="25055" b="21260"/>
          <a:stretch/>
        </p:blipFill>
        <p:spPr>
          <a:xfrm rot="5400000">
            <a:off x="6686763" y="744697"/>
            <a:ext cx="1200001" cy="10799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231A99-5A99-4ECF-9546-9D2B545557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9" t="8362" r="12731" b="20247"/>
          <a:stretch/>
        </p:blipFill>
        <p:spPr>
          <a:xfrm>
            <a:off x="7934430" y="684694"/>
            <a:ext cx="1003770" cy="12023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516238F8-2D5B-4959-A3AA-FCB8531EF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82" y="2489196"/>
            <a:ext cx="529291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Thermally expandable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CB99B-7E04-4DAE-8D3A-34A919F62F8F}"/>
              </a:ext>
            </a:extLst>
          </p:cNvPr>
          <p:cNvSpPr txBox="1"/>
          <p:nvPr/>
        </p:nvSpPr>
        <p:spPr>
          <a:xfrm>
            <a:off x="625682" y="285852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Thermally expandable sphere </a:t>
            </a:r>
            <a:r>
              <a:rPr lang="ko-KR" altLang="en-US" sz="1400" b="1" dirty="0"/>
              <a:t>준비 완료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PDMS/sphere </a:t>
            </a:r>
            <a:r>
              <a:rPr lang="ko-KR" altLang="en-US" sz="1400" b="1" dirty="0"/>
              <a:t>복합체 준비 완료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온도 별 팽창률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최적 코팅 두께  검토 중</a:t>
            </a:r>
            <a:endParaRPr lang="en-US" altLang="ko-KR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D8EE13-2DA5-4486-9743-D082833F7A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698"/>
          <a:stretch/>
        </p:blipFill>
        <p:spPr>
          <a:xfrm>
            <a:off x="6637344" y="2488353"/>
            <a:ext cx="2300856" cy="1402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F6164B-AD1F-4988-B707-735DCDBBB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045" y="3564843"/>
            <a:ext cx="1726787" cy="889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D2F90F-B5AD-402E-B6AD-FBE222A34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340" y="2566937"/>
            <a:ext cx="1023130" cy="767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2B2C7B-8FD6-4568-8D32-CDCBCCDC27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94"/>
          <a:stretch/>
        </p:blipFill>
        <p:spPr>
          <a:xfrm>
            <a:off x="5394698" y="2574567"/>
            <a:ext cx="1023130" cy="7597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Text Box 5">
            <a:extLst>
              <a:ext uri="{FF2B5EF4-FFF2-40B4-BE49-F238E27FC236}">
                <a16:creationId xmlns:a16="http://schemas.microsoft.com/office/drawing/2014/main" id="{3A49ED94-FBD2-4609-896A-584542DE0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82" y="4842882"/>
            <a:ext cx="529291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Wireless micro-heater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2F7AB5-1A6E-41E5-9F31-1E9A45C831D7}"/>
              </a:ext>
            </a:extLst>
          </p:cNvPr>
          <p:cNvSpPr txBox="1"/>
          <p:nvPr/>
        </p:nvSpPr>
        <p:spPr>
          <a:xfrm>
            <a:off x="625682" y="5212214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Micro-heater </a:t>
            </a:r>
            <a:r>
              <a:rPr lang="ko-KR" altLang="en-US" sz="1400" b="1" dirty="0"/>
              <a:t>무선 구동 확인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현재 조건에서 </a:t>
            </a:r>
            <a:r>
              <a:rPr lang="en-US" altLang="ko-KR" sz="1400" b="1" dirty="0"/>
              <a:t>80 </a:t>
            </a:r>
            <a:r>
              <a:rPr lang="en-US" altLang="ko-KR" sz="1400" b="1" baseline="30000" dirty="0"/>
              <a:t>O</a:t>
            </a:r>
            <a:r>
              <a:rPr lang="en-US" altLang="ko-KR" sz="1400" b="1" dirty="0"/>
              <a:t>C </a:t>
            </a:r>
            <a:r>
              <a:rPr lang="ko-KR" altLang="en-US" sz="1400" b="1" dirty="0"/>
              <a:t>도달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목표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온도 </a:t>
            </a:r>
            <a:r>
              <a:rPr lang="en-US" altLang="ko-KR" sz="1400" b="1" dirty="0"/>
              <a:t>100 </a:t>
            </a:r>
            <a:r>
              <a:rPr lang="en-US" altLang="ko-KR" sz="1400" b="1" baseline="30000" dirty="0"/>
              <a:t>O</a:t>
            </a:r>
            <a:r>
              <a:rPr lang="en-US" altLang="ko-KR" sz="1400" b="1" dirty="0"/>
              <a:t>C, </a:t>
            </a:r>
            <a:r>
              <a:rPr lang="ko-KR" altLang="en-US" sz="1400" b="1" dirty="0"/>
              <a:t>안테나 크기 </a:t>
            </a:r>
            <a:r>
              <a:rPr lang="en-US" altLang="ko-KR" sz="1400" b="1" dirty="0"/>
              <a:t>1/8 </a:t>
            </a:r>
          </a:p>
        </p:txBody>
      </p:sp>
      <p:pic>
        <p:nvPicPr>
          <p:cNvPr id="20" name="Picture 3" descr="C:\Users\LG\Desktop\KakaoTalk_20211220_095720054.jpg">
            <a:extLst>
              <a:ext uri="{FF2B5EF4-FFF2-40B4-BE49-F238E27FC236}">
                <a16:creationId xmlns:a16="http://schemas.microsoft.com/office/drawing/2014/main" id="{B02C84ED-7359-43A0-B1D2-C1A7D226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20266" y="4419820"/>
            <a:ext cx="1800000" cy="1800000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EF355A-0603-4B96-BDF2-940585A418C4}"/>
              </a:ext>
            </a:extLst>
          </p:cNvPr>
          <p:cNvGrpSpPr/>
          <p:nvPr/>
        </p:nvGrpSpPr>
        <p:grpSpPr>
          <a:xfrm>
            <a:off x="6709481" y="4253783"/>
            <a:ext cx="2283305" cy="1602818"/>
            <a:chOff x="4568499" y="3933056"/>
            <a:chExt cx="3473344" cy="2071954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FD759027-7843-440B-B1DE-11570326A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81" t="42083" r="33594" b="25555"/>
            <a:stretch/>
          </p:blipFill>
          <p:spPr bwMode="auto">
            <a:xfrm>
              <a:off x="4909254" y="3933056"/>
              <a:ext cx="3028326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159F12-D0C6-45B6-A734-3111FC9FF69C}"/>
                </a:ext>
              </a:extLst>
            </p:cNvPr>
            <p:cNvSpPr txBox="1"/>
            <p:nvPr/>
          </p:nvSpPr>
          <p:spPr>
            <a:xfrm rot="16200000">
              <a:off x="4207983" y="4863426"/>
              <a:ext cx="9364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Temperature(℃)</a:t>
              </a:r>
              <a:endParaRPr lang="ko-KR" altLang="en-US" sz="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6F18EB-606A-431D-B641-C400F90DE756}"/>
                </a:ext>
              </a:extLst>
            </p:cNvPr>
            <p:cNvSpPr txBox="1"/>
            <p:nvPr/>
          </p:nvSpPr>
          <p:spPr>
            <a:xfrm>
              <a:off x="6077688" y="5789566"/>
              <a:ext cx="62068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Time(sec)</a:t>
              </a:r>
              <a:endParaRPr lang="ko-KR" altLang="en-US" sz="8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71264C-CBA6-4E8F-82D0-BDC5C2B2E1FE}"/>
                </a:ext>
              </a:extLst>
            </p:cNvPr>
            <p:cNvSpPr txBox="1"/>
            <p:nvPr/>
          </p:nvSpPr>
          <p:spPr>
            <a:xfrm>
              <a:off x="5031084" y="5580141"/>
              <a:ext cx="30107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0	             60	                      120</a:t>
              </a:r>
              <a:endParaRPr lang="ko-KR" altLang="en-US" sz="800" dirty="0"/>
            </a:p>
          </p:txBody>
        </p:sp>
      </p:grpSp>
      <p:pic>
        <p:nvPicPr>
          <p:cNvPr id="19" name="Picture 2" descr="C:\Users\LG\Desktop\KakaoTalk_20211220_085755693.jpg">
            <a:extLst>
              <a:ext uri="{FF2B5EF4-FFF2-40B4-BE49-F238E27FC236}">
                <a16:creationId xmlns:a16="http://schemas.microsoft.com/office/drawing/2014/main" id="{C34A6E26-EA66-49A0-B058-722A1CD1D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7" t="29927" r="27785" b="28541"/>
          <a:stretch/>
        </p:blipFill>
        <p:spPr bwMode="auto">
          <a:xfrm rot="16200000">
            <a:off x="5706560" y="5514604"/>
            <a:ext cx="1046857" cy="1086182"/>
          </a:xfrm>
          <a:prstGeom prst="rect">
            <a:avLst/>
          </a:prstGeom>
          <a:ln w="12700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73FB26-56F9-4BDC-B0F8-BCC3263BA2B6}"/>
              </a:ext>
            </a:extLst>
          </p:cNvPr>
          <p:cNvSpPr txBox="1"/>
          <p:nvPr/>
        </p:nvSpPr>
        <p:spPr>
          <a:xfrm>
            <a:off x="6790257" y="6124244"/>
            <a:ext cx="1249454" cy="584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-Micro-heater (Pt)</a:t>
            </a:r>
          </a:p>
          <a:p>
            <a:r>
              <a:rPr lang="en-US" altLang="ko-KR" sz="800" dirty="0"/>
              <a:t>Total size: 2.63 x 2.6 mm²</a:t>
            </a:r>
          </a:p>
          <a:p>
            <a:r>
              <a:rPr lang="en-US" altLang="ko-KR" sz="800" dirty="0"/>
              <a:t>Heat line width: 200㎛</a:t>
            </a:r>
          </a:p>
          <a:p>
            <a:r>
              <a:rPr lang="en-US" altLang="ko-KR" sz="800" dirty="0"/>
              <a:t>Thickness: 100nm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2A4882-A9E4-4B3E-B26E-D60985989D9C}"/>
              </a:ext>
            </a:extLst>
          </p:cNvPr>
          <p:cNvSpPr txBox="1"/>
          <p:nvPr/>
        </p:nvSpPr>
        <p:spPr>
          <a:xfrm>
            <a:off x="4072727" y="6215113"/>
            <a:ext cx="1446230" cy="584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-Antenna (Al)</a:t>
            </a:r>
          </a:p>
          <a:p>
            <a:r>
              <a:rPr lang="en-US" altLang="ko-KR" sz="800" dirty="0"/>
              <a:t>Exterior diameter: 74X74 mm²</a:t>
            </a:r>
          </a:p>
          <a:p>
            <a:r>
              <a:rPr lang="en-US" altLang="ko-KR" sz="800" dirty="0"/>
              <a:t>Interior diameter: 69X69 mm²</a:t>
            </a:r>
          </a:p>
          <a:p>
            <a:r>
              <a:rPr lang="en-US" altLang="ko-KR" sz="800" dirty="0"/>
              <a:t>Number of rotations : 5</a:t>
            </a:r>
            <a:endParaRPr lang="ko-KR" altLang="en-US" sz="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C24D142-ED54-4BF4-8435-AC82B647EF3C}"/>
              </a:ext>
            </a:extLst>
          </p:cNvPr>
          <p:cNvSpPr/>
          <p:nvPr/>
        </p:nvSpPr>
        <p:spPr>
          <a:xfrm>
            <a:off x="5041556" y="5090983"/>
            <a:ext cx="370703" cy="40365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907240F-43DC-42E4-AA93-6383E1FA8A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1602" y="5882715"/>
            <a:ext cx="1007910" cy="9254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그림 31" descr="텍스트, 벽, 실내이(가) 표시된 사진&#10;&#10;자동 생성된 설명">
            <a:extLst>
              <a:ext uri="{FF2B5EF4-FFF2-40B4-BE49-F238E27FC236}">
                <a16:creationId xmlns:a16="http://schemas.microsoft.com/office/drawing/2014/main" id="{5B915902-AC92-4DC0-989C-9FBDBE5B249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6" t="40364" r="51591" b="21491"/>
          <a:stretch/>
        </p:blipFill>
        <p:spPr>
          <a:xfrm rot="5400000">
            <a:off x="4563514" y="3065182"/>
            <a:ext cx="392782" cy="10231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그림 33" descr="실내, 플라스틱이(가) 표시된 사진&#10;&#10;자동 생성된 설명">
            <a:extLst>
              <a:ext uri="{FF2B5EF4-FFF2-40B4-BE49-F238E27FC236}">
                <a16:creationId xmlns:a16="http://schemas.microsoft.com/office/drawing/2014/main" id="{49C94DED-2808-494D-9023-82E6F886B3F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4" t="41240" r="44858" b="20691"/>
          <a:stretch/>
        </p:blipFill>
        <p:spPr>
          <a:xfrm rot="5400000">
            <a:off x="5711533" y="3062778"/>
            <a:ext cx="389460" cy="10231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DF7CEC-4DCF-0CBC-E72C-592DDEDA6AE4}"/>
              </a:ext>
            </a:extLst>
          </p:cNvPr>
          <p:cNvSpPr/>
          <p:nvPr/>
        </p:nvSpPr>
        <p:spPr bwMode="auto">
          <a:xfrm>
            <a:off x="333894" y="340194"/>
            <a:ext cx="8476211" cy="19530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7000">
                <a:schemeClr val="accent1">
                  <a:lumMod val="20000"/>
                  <a:lumOff val="80000"/>
                </a:schemeClr>
              </a:gs>
              <a:gs pos="84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88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08F3788A-71D6-438F-89B1-EBD3977D9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2" t="13909" r="54169" b="61846"/>
          <a:stretch/>
        </p:blipFill>
        <p:spPr>
          <a:xfrm rot="5400000">
            <a:off x="4348401" y="4597867"/>
            <a:ext cx="1714720" cy="1108063"/>
          </a:xfrm>
          <a:prstGeom prst="rect">
            <a:avLst/>
          </a:prstGeom>
        </p:spPr>
      </p:pic>
      <p:sp>
        <p:nvSpPr>
          <p:cNvPr id="14" name="Text Box 5">
            <a:extLst>
              <a:ext uri="{FF2B5EF4-FFF2-40B4-BE49-F238E27FC236}">
                <a16:creationId xmlns:a16="http://schemas.microsoft.com/office/drawing/2014/main" id="{6864EA4F-3DD8-4BAC-854B-98C84A318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0" y="914400"/>
            <a:ext cx="1600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959F9CF-F623-4FF7-82F4-3E925FFDD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9550" y="438150"/>
            <a:ext cx="9582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b="1" dirty="0">
                <a:latin typeface="Arial" panose="020B0604020202020204" pitchFamily="34" charset="0"/>
                <a:ea typeface="굴림" pitchFamily="34" charset="-127"/>
                <a:cs typeface="Arial" panose="020B0604020202020204" pitchFamily="34" charset="0"/>
              </a:rPr>
              <a:t>Double-layers stacking antenna design for optogenetics application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D875AEED-0695-4C4D-8A73-1102CB2D2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914400"/>
            <a:ext cx="25146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Approach: 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E5DC7503-BEAE-4F21-B8E8-5D9761C56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0" y="3733800"/>
            <a:ext cx="3733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Accomplishments:</a:t>
            </a: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A076F841-17DC-4BA0-9DC0-CA4BC36DF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733800"/>
            <a:ext cx="32004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Results: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59665D-0FB9-4245-8C64-58295254DC9B}"/>
              </a:ext>
            </a:extLst>
          </p:cNvPr>
          <p:cNvCxnSpPr>
            <a:cxnSpLocks/>
          </p:cNvCxnSpPr>
          <p:nvPr/>
        </p:nvCxnSpPr>
        <p:spPr>
          <a:xfrm>
            <a:off x="4419600" y="990600"/>
            <a:ext cx="0" cy="56261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4720A9-CD32-416B-8F39-A720DF704946}"/>
              </a:ext>
            </a:extLst>
          </p:cNvPr>
          <p:cNvSpPr/>
          <p:nvPr/>
        </p:nvSpPr>
        <p:spPr bwMode="auto">
          <a:xfrm>
            <a:off x="78390" y="1522770"/>
            <a:ext cx="2460182" cy="1852294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9DE1CA-B526-463A-BFA4-12D44319EFC0}"/>
              </a:ext>
            </a:extLst>
          </p:cNvPr>
          <p:cNvSpPr/>
          <p:nvPr/>
        </p:nvSpPr>
        <p:spPr bwMode="auto">
          <a:xfrm>
            <a:off x="213360" y="4250925"/>
            <a:ext cx="1804083" cy="229766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5AA42-D9D8-453F-9703-52C8E76F51FB}"/>
              </a:ext>
            </a:extLst>
          </p:cNvPr>
          <p:cNvSpPr/>
          <p:nvPr/>
        </p:nvSpPr>
        <p:spPr bwMode="auto">
          <a:xfrm>
            <a:off x="2147977" y="4250925"/>
            <a:ext cx="1905864" cy="2297668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42A161-6F44-473E-BDA6-7DA349BAAF3C}"/>
              </a:ext>
            </a:extLst>
          </p:cNvPr>
          <p:cNvSpPr/>
          <p:nvPr/>
        </p:nvSpPr>
        <p:spPr bwMode="auto">
          <a:xfrm>
            <a:off x="4558142" y="4100513"/>
            <a:ext cx="2428343" cy="2448079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charset="0"/>
            </a:endParaRPr>
          </a:p>
        </p:txBody>
      </p:sp>
      <p:sp>
        <p:nvSpPr>
          <p:cNvPr id="27" name="Text Box 12">
            <a:extLst>
              <a:ext uri="{FF2B5EF4-FFF2-40B4-BE49-F238E27FC236}">
                <a16:creationId xmlns:a16="http://schemas.microsoft.com/office/drawing/2014/main" id="{B6D48D7C-B1A1-47BE-AE97-0DC46EBC3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28600" y="6521244"/>
            <a:ext cx="9525000" cy="323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Kiwoong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Hong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Univ. of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Ulsan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5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kiwoonghong@ulsan.ac.kr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58C291-78D5-43FF-B76C-7CD4C78540C9}"/>
              </a:ext>
            </a:extLst>
          </p:cNvPr>
          <p:cNvSpPr txBox="1"/>
          <p:nvPr/>
        </p:nvSpPr>
        <p:spPr>
          <a:xfrm>
            <a:off x="2489497" y="1336863"/>
            <a:ext cx="193678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5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 a method of increasing the number of rotations of the antenna in the same area and minimizing the area.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5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the spin coating of PDMS and the thin aluminum foil as its benefit, the antenna is manufactured using a stack method.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45E3F-11E0-4ED1-AA88-46ED723ADF37}"/>
              </a:ext>
            </a:extLst>
          </p:cNvPr>
          <p:cNvSpPr txBox="1"/>
          <p:nvPr/>
        </p:nvSpPr>
        <p:spPr>
          <a:xfrm>
            <a:off x="4484379" y="1304285"/>
            <a:ext cx="4689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antenna is made in a stretchy shape.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en-US" altLang="ko-KR" sz="1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the bottom layer, and the spin-coated top layer needs to be reversed, so it is printed symmetrically to the left and right.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EC0782-DE3C-4F25-AD54-63ACBF51C0B3}"/>
              </a:ext>
            </a:extLst>
          </p:cNvPr>
          <p:cNvSpPr txBox="1"/>
          <p:nvPr/>
        </p:nvSpPr>
        <p:spPr>
          <a:xfrm>
            <a:off x="395002" y="4049527"/>
            <a:ext cx="1451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Punching equipment</a:t>
            </a:r>
            <a:endParaRPr lang="ko-KR" altLang="en-US" sz="1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066567-04A4-4D3A-B58C-CE58844C5126}"/>
              </a:ext>
            </a:extLst>
          </p:cNvPr>
          <p:cNvSpPr txBox="1"/>
          <p:nvPr/>
        </p:nvSpPr>
        <p:spPr>
          <a:xfrm>
            <a:off x="6958686" y="4081063"/>
            <a:ext cx="209785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9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LED light was successfully turned on.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9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When the same power was supplied, it was confirmed that the brightness was significantly different from that of the single-layer antenna.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9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future, we plan to build more layers.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E8F641-B203-464C-B448-593E8097C78A}"/>
              </a:ext>
            </a:extLst>
          </p:cNvPr>
          <p:cNvSpPr txBox="1"/>
          <p:nvPr/>
        </p:nvSpPr>
        <p:spPr>
          <a:xfrm>
            <a:off x="2208476" y="4042256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Microscope images</a:t>
            </a:r>
            <a:endParaRPr lang="ko-KR" altLang="en-US" sz="1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495239A-CD3E-4ABB-A7AC-7AD082E9CF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1" t="22736" r="37494" b="17060"/>
          <a:stretch/>
        </p:blipFill>
        <p:spPr>
          <a:xfrm>
            <a:off x="7989219" y="1909233"/>
            <a:ext cx="1032572" cy="144223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09D7262-271B-43D4-9BEF-7A17938F0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1" t="23462" r="37494" b="27585"/>
          <a:stretch/>
        </p:blipFill>
        <p:spPr>
          <a:xfrm>
            <a:off x="6901906" y="1961689"/>
            <a:ext cx="998079" cy="113356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6360531-3E89-4260-9AE0-57E928DBC9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9" t="23461" r="37494" b="17112"/>
          <a:stretch/>
        </p:blipFill>
        <p:spPr>
          <a:xfrm>
            <a:off x="5859604" y="1987662"/>
            <a:ext cx="998078" cy="1387403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248A5983-A867-484B-BC2D-3376E498B3E6}"/>
              </a:ext>
            </a:extLst>
          </p:cNvPr>
          <p:cNvGrpSpPr/>
          <p:nvPr/>
        </p:nvGrpSpPr>
        <p:grpSpPr>
          <a:xfrm>
            <a:off x="5753047" y="1903016"/>
            <a:ext cx="3238551" cy="1669353"/>
            <a:chOff x="5490234" y="1152921"/>
            <a:chExt cx="3356307" cy="189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846AD-3AE2-42EE-A8E0-E304A495D817}"/>
                </a:ext>
              </a:extLst>
            </p:cNvPr>
            <p:cNvSpPr/>
            <p:nvPr/>
          </p:nvSpPr>
          <p:spPr bwMode="auto">
            <a:xfrm>
              <a:off x="5490234" y="1152921"/>
              <a:ext cx="3356307" cy="1873638"/>
            </a:xfrm>
            <a:prstGeom prst="rect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1" i="0" u="none" strike="noStrike" cap="none" normalizeH="0" baseline="0">
                <a:ln>
                  <a:noFill/>
                </a:ln>
                <a:solidFill>
                  <a:srgbClr val="333399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1086E5-073E-45F2-8325-37B934DB5F11}"/>
                </a:ext>
              </a:extLst>
            </p:cNvPr>
            <p:cNvSpPr txBox="1"/>
            <p:nvPr/>
          </p:nvSpPr>
          <p:spPr>
            <a:xfrm>
              <a:off x="5518092" y="2787987"/>
              <a:ext cx="1461044" cy="26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LED layer (Bottom)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E49389-B70A-4CE7-A003-F06869F6D89B}"/>
                </a:ext>
              </a:extLst>
            </p:cNvPr>
            <p:cNvSpPr txBox="1"/>
            <p:nvPr/>
          </p:nvSpPr>
          <p:spPr>
            <a:xfrm>
              <a:off x="6651772" y="2787987"/>
              <a:ext cx="1623682" cy="26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Spin-coated layer (Top)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A0B9034-F039-48A4-8E96-5E6B58649F75}"/>
              </a:ext>
            </a:extLst>
          </p:cNvPr>
          <p:cNvSpPr txBox="1"/>
          <p:nvPr/>
        </p:nvSpPr>
        <p:spPr>
          <a:xfrm>
            <a:off x="4428024" y="1903778"/>
            <a:ext cx="14097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the two layers together and punch the joint.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conductive epoxy paste is pushed into the hole to connect 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two layers</a:t>
            </a:r>
            <a:r>
              <a:rPr lang="en-US" altLang="ko-KR" sz="1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133B5CA-2860-48F9-B8ED-1F9AA8B3D322}"/>
              </a:ext>
            </a:extLst>
          </p:cNvPr>
          <p:cNvCxnSpPr>
            <a:cxnSpLocks/>
          </p:cNvCxnSpPr>
          <p:nvPr/>
        </p:nvCxnSpPr>
        <p:spPr bwMode="auto">
          <a:xfrm>
            <a:off x="6091913" y="2354450"/>
            <a:ext cx="255113" cy="0"/>
          </a:xfrm>
          <a:prstGeom prst="straightConnector1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ECD54A9-0990-4CD8-9301-EA0E8F27F89A}"/>
              </a:ext>
            </a:extLst>
          </p:cNvPr>
          <p:cNvSpPr txBox="1"/>
          <p:nvPr/>
        </p:nvSpPr>
        <p:spPr>
          <a:xfrm>
            <a:off x="6013135" y="2155673"/>
            <a:ext cx="45809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</a:t>
            </a:r>
            <a:endParaRPr lang="en-US" sz="7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5A2DD4E-DEF2-4576-BE6B-49B5D335CB83}"/>
              </a:ext>
            </a:extLst>
          </p:cNvPr>
          <p:cNvSpPr txBox="1"/>
          <p:nvPr/>
        </p:nvSpPr>
        <p:spPr>
          <a:xfrm>
            <a:off x="543206" y="6236842"/>
            <a:ext cx="126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0.75 mm puncher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1C96CEC-3396-410A-8EB0-4F0B526CC7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5" r="8079"/>
          <a:stretch/>
        </p:blipFill>
        <p:spPr>
          <a:xfrm>
            <a:off x="349263" y="4379141"/>
            <a:ext cx="1581419" cy="18064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5D563CB-0115-4B00-B545-14C60C443B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3" t="17219" r="7079" b="16968"/>
          <a:stretch/>
        </p:blipFill>
        <p:spPr>
          <a:xfrm>
            <a:off x="2556947" y="4282027"/>
            <a:ext cx="1140422" cy="7164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3CD3B13-F9A7-4719-869A-802BD172A0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5" t="13465" r="5598" b="19358"/>
          <a:stretch/>
        </p:blipFill>
        <p:spPr>
          <a:xfrm>
            <a:off x="2556947" y="5042282"/>
            <a:ext cx="1140422" cy="71433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200FE40-0323-4FCE-A067-38E593CCC8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4" t="22864" r="11668" b="19151"/>
          <a:stretch/>
        </p:blipFill>
        <p:spPr>
          <a:xfrm>
            <a:off x="2563126" y="5800400"/>
            <a:ext cx="1128063" cy="70658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7699603-5D91-43F5-BD3A-754A10EB1B3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111" t="21875" r="16019" b="57787"/>
          <a:stretch/>
        </p:blipFill>
        <p:spPr>
          <a:xfrm>
            <a:off x="5802861" y="4294537"/>
            <a:ext cx="1127979" cy="171163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0DAF3E-A045-4099-B65F-7B3C0CC39537}"/>
              </a:ext>
            </a:extLst>
          </p:cNvPr>
          <p:cNvSpPr txBox="1"/>
          <p:nvPr/>
        </p:nvSpPr>
        <p:spPr>
          <a:xfrm>
            <a:off x="4533900" y="4107125"/>
            <a:ext cx="981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※ </a:t>
            </a:r>
            <a:r>
              <a:rPr lang="en-US" sz="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W power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EC7FEB-55E3-4BA8-841B-172CEAE76B4C}"/>
              </a:ext>
            </a:extLst>
          </p:cNvPr>
          <p:cNvSpPr txBox="1"/>
          <p:nvPr/>
        </p:nvSpPr>
        <p:spPr>
          <a:xfrm>
            <a:off x="4525500" y="5985557"/>
            <a:ext cx="126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Single-layer</a:t>
            </a:r>
          </a:p>
          <a:p>
            <a:pPr algn="ctr"/>
            <a:r>
              <a:rPr lang="en-US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</a:p>
          <a:p>
            <a:pPr algn="ctr"/>
            <a:r>
              <a:rPr lang="en-US" altLang="ko-KR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 pF Cap.)</a:t>
            </a:r>
          </a:p>
          <a:p>
            <a:pPr algn="ctr"/>
            <a:endParaRPr lang="en-US" sz="1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1BFE9E-BA9C-4184-B60B-13DCCD6677C3}"/>
              </a:ext>
            </a:extLst>
          </p:cNvPr>
          <p:cNvSpPr txBox="1"/>
          <p:nvPr/>
        </p:nvSpPr>
        <p:spPr>
          <a:xfrm>
            <a:off x="5725844" y="5997345"/>
            <a:ext cx="126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Double-layer</a:t>
            </a:r>
          </a:p>
          <a:p>
            <a:pPr algn="ctr"/>
            <a:r>
              <a:rPr lang="en-US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</a:p>
          <a:p>
            <a:pPr algn="ctr"/>
            <a:r>
              <a:rPr lang="en-US" altLang="ko-KR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Cap.)</a:t>
            </a:r>
          </a:p>
          <a:p>
            <a:pPr algn="ctr"/>
            <a:endParaRPr lang="en-US" sz="1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E7F946C-6FD0-4108-B0FC-B630C0918630}"/>
              </a:ext>
            </a:extLst>
          </p:cNvPr>
          <p:cNvSpPr/>
          <p:nvPr/>
        </p:nvSpPr>
        <p:spPr bwMode="auto">
          <a:xfrm>
            <a:off x="7399284" y="5682111"/>
            <a:ext cx="1347560" cy="102312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7D3E6A1-E0B3-4D4D-8017-0EFE0A584E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307" t="12642" r="25913" b="21216"/>
          <a:stretch/>
        </p:blipFill>
        <p:spPr>
          <a:xfrm>
            <a:off x="102343" y="2086825"/>
            <a:ext cx="1066275" cy="72418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C30845B-7CA7-49FF-B216-F74C20E953D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469" t="21259" r="34961" b="22774"/>
          <a:stretch/>
        </p:blipFill>
        <p:spPr>
          <a:xfrm>
            <a:off x="1360828" y="2523448"/>
            <a:ext cx="1105000" cy="7162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F05A1E-1441-4342-B0B9-FB3D7390A2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9573" y="1649200"/>
            <a:ext cx="1096255" cy="716206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F7B9C2F-0AF4-4019-BEED-E765E8322753}"/>
              </a:ext>
            </a:extLst>
          </p:cNvPr>
          <p:cNvCxnSpPr>
            <a:cxnSpLocks/>
          </p:cNvCxnSpPr>
          <p:nvPr/>
        </p:nvCxnSpPr>
        <p:spPr>
          <a:xfrm flipV="1">
            <a:off x="1181172" y="2133599"/>
            <a:ext cx="160264" cy="31307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2A82B1D-CADE-4840-911A-065B130F8698}"/>
              </a:ext>
            </a:extLst>
          </p:cNvPr>
          <p:cNvCxnSpPr>
            <a:cxnSpLocks/>
          </p:cNvCxnSpPr>
          <p:nvPr/>
        </p:nvCxnSpPr>
        <p:spPr>
          <a:xfrm>
            <a:off x="1185935" y="2443161"/>
            <a:ext cx="160264" cy="31307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0A6F7DE-FD9E-45A1-8F01-883DEE5A547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451" t="20787" r="37107" b="21347"/>
          <a:stretch/>
        </p:blipFill>
        <p:spPr>
          <a:xfrm>
            <a:off x="7472720" y="5714092"/>
            <a:ext cx="1200687" cy="9430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3EFC77-2C00-45FD-8F7C-1AD91823FB4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581" t="21588" r="15332" b="45411"/>
          <a:stretch/>
        </p:blipFill>
        <p:spPr>
          <a:xfrm>
            <a:off x="6570464" y="5641774"/>
            <a:ext cx="361491" cy="3685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843A0D5-EC8B-4DF7-BACA-61C4243B339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808" t="21495" r="15167" b="45591"/>
          <a:stretch/>
        </p:blipFill>
        <p:spPr>
          <a:xfrm>
            <a:off x="5380189" y="5621131"/>
            <a:ext cx="379604" cy="380913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EE22FCF-2D52-4E5A-8362-AA00E954E117}"/>
              </a:ext>
            </a:extLst>
          </p:cNvPr>
          <p:cNvCxnSpPr>
            <a:cxnSpLocks/>
          </p:cNvCxnSpPr>
          <p:nvPr/>
        </p:nvCxnSpPr>
        <p:spPr>
          <a:xfrm>
            <a:off x="152400" y="3671888"/>
            <a:ext cx="88392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1609C8-8E8A-2D0F-995F-2C825C6BA910}"/>
              </a:ext>
            </a:extLst>
          </p:cNvPr>
          <p:cNvSpPr/>
          <p:nvPr/>
        </p:nvSpPr>
        <p:spPr bwMode="auto">
          <a:xfrm>
            <a:off x="333894" y="340194"/>
            <a:ext cx="8476211" cy="19530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47000">
                <a:schemeClr val="accent1">
                  <a:lumMod val="20000"/>
                  <a:lumOff val="80000"/>
                </a:schemeClr>
              </a:gs>
              <a:gs pos="84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8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</TotalTime>
  <Words>702</Words>
  <Application>Microsoft Office PowerPoint</Application>
  <PresentationFormat>화면 슬라이드 쇼(4:3)</PresentationFormat>
  <Paragraphs>106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HY견고딕</vt:lpstr>
      <vt:lpstr>HY중고딕</vt:lpstr>
      <vt:lpstr>noto</vt:lpstr>
      <vt:lpstr>바탕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 기웅</dc:creator>
  <cp:lastModifiedBy>박상호</cp:lastModifiedBy>
  <cp:revision>12</cp:revision>
  <dcterms:created xsi:type="dcterms:W3CDTF">2021-12-17T07:26:36Z</dcterms:created>
  <dcterms:modified xsi:type="dcterms:W3CDTF">2024-03-13T15:51:11Z</dcterms:modified>
</cp:coreProperties>
</file>